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5"/>
  </p:notesMasterIdLst>
  <p:sldIdLst>
    <p:sldId id="259" r:id="rId2"/>
    <p:sldId id="262" r:id="rId3"/>
    <p:sldId id="257" r:id="rId4"/>
    <p:sldId id="260" r:id="rId5"/>
    <p:sldId id="296" r:id="rId6"/>
    <p:sldId id="299" r:id="rId7"/>
    <p:sldId id="263" r:id="rId8"/>
    <p:sldId id="266" r:id="rId9"/>
    <p:sldId id="264" r:id="rId10"/>
    <p:sldId id="302" r:id="rId11"/>
    <p:sldId id="300" r:id="rId12"/>
    <p:sldId id="301" r:id="rId13"/>
    <p:sldId id="303" r:id="rId14"/>
    <p:sldId id="304" r:id="rId15"/>
    <p:sldId id="326" r:id="rId16"/>
    <p:sldId id="268" r:id="rId17"/>
    <p:sldId id="308" r:id="rId18"/>
    <p:sldId id="310" r:id="rId19"/>
    <p:sldId id="277" r:id="rId20"/>
    <p:sldId id="352" r:id="rId21"/>
    <p:sldId id="307" r:id="rId22"/>
    <p:sldId id="354" r:id="rId23"/>
    <p:sldId id="306" r:id="rId24"/>
    <p:sldId id="318" r:id="rId25"/>
    <p:sldId id="280" r:id="rId26"/>
    <p:sldId id="311" r:id="rId27"/>
    <p:sldId id="281" r:id="rId28"/>
    <p:sldId id="314" r:id="rId29"/>
    <p:sldId id="283" r:id="rId30"/>
    <p:sldId id="353" r:id="rId31"/>
    <p:sldId id="317" r:id="rId32"/>
    <p:sldId id="313" r:id="rId33"/>
    <p:sldId id="316" r:id="rId34"/>
    <p:sldId id="315" r:id="rId35"/>
    <p:sldId id="286" r:id="rId36"/>
    <p:sldId id="319" r:id="rId37"/>
    <p:sldId id="323" r:id="rId38"/>
    <p:sldId id="320" r:id="rId39"/>
    <p:sldId id="328" r:id="rId40"/>
    <p:sldId id="325" r:id="rId41"/>
    <p:sldId id="322" r:id="rId42"/>
    <p:sldId id="324" r:id="rId43"/>
    <p:sldId id="327" r:id="rId44"/>
    <p:sldId id="329" r:id="rId45"/>
    <p:sldId id="330" r:id="rId46"/>
    <p:sldId id="331" r:id="rId47"/>
    <p:sldId id="332" r:id="rId48"/>
    <p:sldId id="335" r:id="rId49"/>
    <p:sldId id="336" r:id="rId50"/>
    <p:sldId id="339" r:id="rId51"/>
    <p:sldId id="343" r:id="rId52"/>
    <p:sldId id="337" r:id="rId53"/>
    <p:sldId id="338" r:id="rId54"/>
    <p:sldId id="340" r:id="rId55"/>
    <p:sldId id="341" r:id="rId56"/>
    <p:sldId id="348" r:id="rId57"/>
    <p:sldId id="344" r:id="rId58"/>
    <p:sldId id="345" r:id="rId59"/>
    <p:sldId id="346" r:id="rId60"/>
    <p:sldId id="349" r:id="rId61"/>
    <p:sldId id="347" r:id="rId62"/>
    <p:sldId id="350" r:id="rId63"/>
    <p:sldId id="351"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7"/>
    <p:restoredTop sz="61461"/>
  </p:normalViewPr>
  <p:slideViewPr>
    <p:cSldViewPr snapToGrid="0" snapToObjects="1">
      <p:cViewPr varScale="1">
        <p:scale>
          <a:sx n="89" d="100"/>
          <a:sy n="89" d="100"/>
        </p:scale>
        <p:origin x="23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D783C-A5A1-7D40-9538-D7CC9E9B0B22}" type="datetimeFigureOut">
              <a:rPr lang="en-AU" smtClean="0"/>
              <a:t>14/11/2022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D3E33-D3DC-9643-BA04-40AC5376BA1B}" type="slidenum">
              <a:rPr lang="en-AU" smtClean="0"/>
              <a:t>‹#›</a:t>
            </a:fld>
            <a:endParaRPr lang="en-AU"/>
          </a:p>
        </p:txBody>
      </p:sp>
    </p:spTree>
    <p:extLst>
      <p:ext uri="{BB962C8B-B14F-4D97-AF65-F5344CB8AC3E}">
        <p14:creationId xmlns:p14="http://schemas.microsoft.com/office/powerpoint/2010/main" val="418129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29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46</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48</a:t>
            </a:fld>
            <a:endParaRPr lang="en-AU"/>
          </a:p>
        </p:txBody>
      </p:sp>
    </p:spTree>
    <p:extLst>
      <p:ext uri="{BB962C8B-B14F-4D97-AF65-F5344CB8AC3E}">
        <p14:creationId xmlns:p14="http://schemas.microsoft.com/office/powerpoint/2010/main" val="1037577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1593348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3318335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4029068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252293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53</a:t>
            </a:fld>
            <a:endParaRPr lang="en-AU"/>
          </a:p>
        </p:txBody>
      </p:sp>
    </p:spTree>
    <p:extLst>
      <p:ext uri="{BB962C8B-B14F-4D97-AF65-F5344CB8AC3E}">
        <p14:creationId xmlns:p14="http://schemas.microsoft.com/office/powerpoint/2010/main" val="1236673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277259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8</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19</a:t>
            </a:fld>
            <a:endParaRPr lang="en-AU"/>
          </a:p>
        </p:txBody>
      </p:sp>
    </p:spTree>
    <p:extLst>
      <p:ext uri="{BB962C8B-B14F-4D97-AF65-F5344CB8AC3E}">
        <p14:creationId xmlns:p14="http://schemas.microsoft.com/office/powerpoint/2010/main" val="73990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26</a:t>
            </a:fld>
            <a:endParaRPr lang="en-AU"/>
          </a:p>
        </p:txBody>
      </p:sp>
    </p:spTree>
    <p:extLst>
      <p:ext uri="{BB962C8B-B14F-4D97-AF65-F5344CB8AC3E}">
        <p14:creationId xmlns:p14="http://schemas.microsoft.com/office/powerpoint/2010/main" val="152134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45633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43905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420723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11954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9653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53763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12175A8-16A8-414F-B10D-60B481DBFC80}" type="datetimeFigureOut">
              <a:rPr lang="en-AU" smtClean="0"/>
              <a:t>14/11/2022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27117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2175A8-16A8-414F-B10D-60B481DBFC80}" type="datetimeFigureOut">
              <a:rPr lang="en-AU" smtClean="0"/>
              <a:t>14/11/2022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149974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175A8-16A8-414F-B10D-60B481DBFC80}" type="datetimeFigureOut">
              <a:rPr lang="en-AU" smtClean="0"/>
              <a:t>14/11/2022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691473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319678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396721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175A8-16A8-414F-B10D-60B481DBFC80}" type="datetimeFigureOut">
              <a:rPr lang="en-AU" smtClean="0"/>
              <a:t>14/11/2022</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0D3D8-B87F-4B4B-A85C-712EDEEEAC86}" type="slidenum">
              <a:rPr lang="en-AU" smtClean="0"/>
              <a:t>‹#›</a:t>
            </a:fld>
            <a:endParaRPr lang="en-AU"/>
          </a:p>
        </p:txBody>
      </p:sp>
    </p:spTree>
    <p:extLst>
      <p:ext uri="{BB962C8B-B14F-4D97-AF65-F5344CB8AC3E}">
        <p14:creationId xmlns:p14="http://schemas.microsoft.com/office/powerpoint/2010/main" val="12691209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doi.org/10.1119/1.3254017"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scikit-learn.org/stable/auto_examples/model_selection/plot_underfitting_overfitting.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r>
              <a:rPr lang="en-AU" dirty="0"/>
              <a:t>PhD in genomics and machine learning</a:t>
            </a:r>
          </a:p>
          <a:p>
            <a:endParaRPr lang="en-AU" dirty="0"/>
          </a:p>
          <a:p>
            <a:r>
              <a:rPr lang="en-AU" dirty="0"/>
              <a:t>Worked for IBM Research for 7 years</a:t>
            </a:r>
          </a:p>
          <a:p>
            <a:pPr lvl="1"/>
            <a:r>
              <a:rPr lang="en-AU" dirty="0"/>
              <a:t>Healthcare research</a:t>
            </a:r>
          </a:p>
          <a:p>
            <a:pPr lvl="1"/>
            <a:r>
              <a:rPr lang="en-AU" dirty="0"/>
              <a:t>Data science</a:t>
            </a:r>
          </a:p>
          <a:p>
            <a:pPr lvl="1"/>
            <a:r>
              <a:rPr lang="en-AU" dirty="0"/>
              <a:t>Consulting</a:t>
            </a:r>
          </a:p>
          <a:p>
            <a:endParaRPr lang="en-AU" dirty="0"/>
          </a:p>
        </p:txBody>
      </p:sp>
    </p:spTree>
    <p:extLst>
      <p:ext uri="{BB962C8B-B14F-4D97-AF65-F5344CB8AC3E}">
        <p14:creationId xmlns:p14="http://schemas.microsoft.com/office/powerpoint/2010/main" val="1749007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b="1" dirty="0"/>
              <a:t>Samples: </a:t>
            </a:r>
            <a:r>
              <a:rPr lang="en-AU" dirty="0"/>
              <a:t>different observations in our data (e.g. individuals)</a:t>
            </a:r>
          </a:p>
          <a:p>
            <a:r>
              <a:rPr lang="en-AU" b="1" dirty="0"/>
              <a:t>Features: </a:t>
            </a:r>
            <a:r>
              <a:rPr lang="en-AU" dirty="0"/>
              <a:t>set of measurements that we use (e.g. age, sex, </a:t>
            </a:r>
            <a:r>
              <a:rPr lang="en-AU" dirty="0" err="1"/>
              <a:t>bmi</a:t>
            </a:r>
            <a:r>
              <a:rPr lang="en-AU" dirty="0"/>
              <a:t> etc)</a:t>
            </a:r>
          </a:p>
          <a:p>
            <a:pPr lvl="1"/>
            <a:r>
              <a:rPr lang="en-AU" dirty="0"/>
              <a:t>Also known as the independent variables, regressors, covariates…</a:t>
            </a:r>
          </a:p>
          <a:p>
            <a:r>
              <a:rPr lang="en-AU" b="1" dirty="0"/>
              <a:t>y: </a:t>
            </a:r>
            <a:r>
              <a:rPr lang="en-AU" dirty="0"/>
              <a:t>values to predict</a:t>
            </a:r>
          </a:p>
          <a:p>
            <a:pPr lvl="1"/>
            <a:r>
              <a:rPr lang="en-AU" dirty="0"/>
              <a:t>Also known as the dependent variable, response, target…</a:t>
            </a:r>
            <a:endParaRPr lang="en-AU" b="1" dirty="0"/>
          </a:p>
          <a:p>
            <a:r>
              <a:rPr lang="en-AU" b="1" dirty="0"/>
              <a:t>X: </a:t>
            </a:r>
            <a:r>
              <a:rPr lang="en-AU" dirty="0"/>
              <a:t>matrix (2D array) of measurements. Size; # samples x # features</a:t>
            </a:r>
          </a:p>
          <a:p>
            <a:endParaRPr lang="en-AU" b="1" dirty="0"/>
          </a:p>
          <a:p>
            <a:endParaRPr lang="en-AU" dirty="0"/>
          </a:p>
        </p:txBody>
      </p:sp>
    </p:spTree>
    <p:extLst>
      <p:ext uri="{BB962C8B-B14F-4D97-AF65-F5344CB8AC3E}">
        <p14:creationId xmlns:p14="http://schemas.microsoft.com/office/powerpoint/2010/main" val="351993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5821680" cy="4351338"/>
              </a:xfrm>
            </p:spPr>
            <p:txBody>
              <a:bodyPr>
                <a:normAutofit lnSpcReduction="10000"/>
              </a:bodyPr>
              <a:lstStyle/>
              <a:p>
                <a:pPr marL="0" indent="0">
                  <a:buNone/>
                </a:pPr>
                <a:r>
                  <a:rPr lang="en-AU" dirty="0"/>
                  <a:t>Given:</a:t>
                </a:r>
              </a:p>
              <a:p>
                <a:pPr lvl="1"/>
                <a:r>
                  <a:rPr lang="en-AU" dirty="0"/>
                  <a:t>A matrix of data </a:t>
                </a:r>
                <a:r>
                  <a:rPr lang="en-AU" b="1" dirty="0" err="1"/>
                  <a:t>X</a:t>
                </a:r>
                <a:r>
                  <a:rPr lang="en-AU" b="1" baseline="-25000" dirty="0" err="1"/>
                  <a:t>n</a:t>
                </a:r>
                <a:r>
                  <a:rPr lang="en-AU" b="1" baseline="-25000" dirty="0"/>
                  <a:t> x p</a:t>
                </a:r>
              </a:p>
              <a:p>
                <a:pPr lvl="1"/>
                <a:r>
                  <a:rPr lang="en-AU" dirty="0"/>
                  <a:t>A vector of labels </a:t>
                </a:r>
                <a:r>
                  <a:rPr lang="en-AU" b="1" dirty="0" err="1"/>
                  <a:t>y</a:t>
                </a:r>
                <a:r>
                  <a:rPr lang="en-AU" b="1" baseline="-25000" dirty="0" err="1"/>
                  <a:t>n</a:t>
                </a:r>
                <a:r>
                  <a:rPr lang="en-AU" b="1" dirty="0"/>
                  <a:t>	</a:t>
                </a:r>
              </a:p>
              <a:p>
                <a:pPr marL="0" indent="0">
                  <a:buNone/>
                </a:pPr>
                <a:r>
                  <a:rPr lang="en-AU" dirty="0"/>
                  <a:t>learn a function </a:t>
                </a:r>
                <a:r>
                  <a:rPr lang="en-AU" b="1" dirty="0"/>
                  <a:t>f(X) </a:t>
                </a:r>
                <a:r>
                  <a:rPr lang="en-AU" dirty="0"/>
                  <a:t>that takes</a:t>
                </a:r>
                <a:r>
                  <a:rPr lang="en-AU" b="1" dirty="0"/>
                  <a:t> X</a:t>
                </a:r>
                <a:r>
                  <a:rPr lang="en-AU" dirty="0"/>
                  <a:t> and predicts </a:t>
                </a:r>
                <a:r>
                  <a:rPr lang="en-AU" b="1" dirty="0"/>
                  <a:t>y </a:t>
                </a:r>
                <a:br>
                  <a:rPr lang="en-AU" b="1" dirty="0"/>
                </a:br>
                <a:r>
                  <a:rPr lang="en-AU" b="1" dirty="0"/>
                  <a:t>	</a:t>
                </a:r>
                <a:r>
                  <a:rPr lang="en-AU" dirty="0"/>
                  <a:t> </a:t>
                </a:r>
              </a:p>
              <a:p>
                <a:pPr marL="0" indent="0">
                  <a:buNone/>
                </a:pPr>
                <a:r>
                  <a:rPr lang="en-AU" dirty="0"/>
                  <a:t>More observations, better fit</a:t>
                </a:r>
              </a:p>
              <a:p>
                <a:pPr marL="0" indent="0">
                  <a:buNone/>
                </a:pPr>
                <a:endParaRPr lang="en-AU" dirty="0"/>
              </a:p>
              <a:p>
                <a:pPr marL="0" indent="0">
                  <a:buNone/>
                </a:pPr>
                <a:r>
                  <a:rPr lang="en-AU"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𝑖</m:t>
                          </m:r>
                        </m:sub>
                      </m:sSub>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𝑖</m:t>
                          </m:r>
                        </m:sub>
                      </m:sSub>
                    </m:oMath>
                  </m:oMathPara>
                </a14:m>
                <a:endParaRPr lang="en-AU"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5821680" cy="4351338"/>
              </a:xfrm>
              <a:blipFill>
                <a:blip r:embed="rId2"/>
                <a:stretch>
                  <a:fillRect l="-2179" t="-3198"/>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2975874"/>
            <a:ext cx="175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374188" y="3622205"/>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dirty="0"/>
              <a:t>We don’t have any future patients yet, how do we assess model performance?</a:t>
            </a:r>
          </a:p>
          <a:p>
            <a:pPr lvl="1"/>
            <a:r>
              <a:rPr lang="en-AU" dirty="0"/>
              <a:t>We hold-out some data and evaluate as if they are unseen. </a:t>
            </a:r>
          </a:p>
          <a:p>
            <a:pPr lvl="1"/>
            <a:endParaRPr lang="en-AU" dirty="0"/>
          </a:p>
          <a:p>
            <a:r>
              <a:rPr lang="en-AU" dirty="0"/>
              <a:t>If we have available data, want to use it to improve out model</a:t>
            </a:r>
          </a:p>
          <a:p>
            <a:pPr lvl="1"/>
            <a:r>
              <a:rPr lang="en-AU" dirty="0"/>
              <a:t>More data, better model</a:t>
            </a:r>
          </a:p>
          <a:p>
            <a:pPr lvl="1"/>
            <a:endParaRPr lang="en-AU" dirty="0"/>
          </a:p>
          <a:p>
            <a:r>
              <a:rPr lang="en-AU" b="1" dirty="0"/>
              <a:t>Mistakes are very common in this area!</a:t>
            </a:r>
          </a:p>
        </p:txBody>
      </p:sp>
    </p:spTree>
    <p:extLst>
      <p:ext uri="{BB962C8B-B14F-4D97-AF65-F5344CB8AC3E}">
        <p14:creationId xmlns:p14="http://schemas.microsoft.com/office/powerpoint/2010/main" val="348444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dirty="0"/>
              <a:t>Require a pandas </a:t>
            </a:r>
            <a:r>
              <a:rPr lang="en-AU" dirty="0" err="1"/>
              <a:t>DataFrame</a:t>
            </a:r>
            <a:r>
              <a:rPr lang="en-AU" dirty="0"/>
              <a:t> </a:t>
            </a:r>
            <a:r>
              <a:rPr lang="en-AU" dirty="0">
                <a:latin typeface="Courier New" panose="02070309020205020404" pitchFamily="49" charset="0"/>
                <a:cs typeface="Courier New" panose="02070309020205020404" pitchFamily="49" charset="0"/>
              </a:rPr>
              <a:t>X </a:t>
            </a:r>
            <a:r>
              <a:rPr lang="en-AU" dirty="0">
                <a:cs typeface="Courier New" panose="02070309020205020404" pitchFamily="49" charset="0"/>
              </a:rPr>
              <a:t>and a set of labels</a:t>
            </a:r>
            <a:r>
              <a:rPr lang="en-AU" dirty="0">
                <a:latin typeface="Courier New" panose="02070309020205020404" pitchFamily="49" charset="0"/>
                <a:cs typeface="Courier New" panose="02070309020205020404" pitchFamily="49" charset="0"/>
              </a:rPr>
              <a:t> y</a:t>
            </a:r>
          </a:p>
          <a:p>
            <a:endParaRPr lang="en-AU" dirty="0">
              <a:latin typeface="Courier New" panose="02070309020205020404" pitchFamily="49" charset="0"/>
              <a:cs typeface="Courier New" panose="02070309020205020404" pitchFamily="49" charset="0"/>
            </a:endParaRPr>
          </a:p>
          <a:p>
            <a:r>
              <a:rPr lang="en-AU" dirty="0">
                <a:cs typeface="Courier New" panose="02070309020205020404" pitchFamily="49" charset="0"/>
              </a:rPr>
              <a:t>Fit a model</a:t>
            </a:r>
          </a:p>
          <a:p>
            <a:pPr marL="0" indent="0">
              <a:buNone/>
            </a:pPr>
            <a:r>
              <a:rPr lang="en-AU" dirty="0" err="1">
                <a:latin typeface="Courier New" panose="02070309020205020404" pitchFamily="49" charset="0"/>
                <a:cs typeface="Courier New" panose="02070309020205020404" pitchFamily="49" charset="0"/>
              </a:rPr>
              <a:t>clf</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LogisticRegression</a:t>
            </a:r>
            <a:r>
              <a:rPr lang="en-AU" dirty="0">
                <a:latin typeface="Courier New" panose="02070309020205020404" pitchFamily="49" charset="0"/>
                <a:cs typeface="Courier New" panose="02070309020205020404" pitchFamily="49" charset="0"/>
              </a:rPr>
              <a:t>()</a:t>
            </a:r>
          </a:p>
          <a:p>
            <a:pPr marL="0" indent="0">
              <a:buNone/>
            </a:pPr>
            <a:r>
              <a:rPr lang="en-AU" dirty="0" err="1">
                <a:latin typeface="Courier New" panose="02070309020205020404" pitchFamily="49" charset="0"/>
                <a:cs typeface="Courier New" panose="02070309020205020404" pitchFamily="49" charset="0"/>
              </a:rPr>
              <a:t>clf.fit</a:t>
            </a:r>
            <a:r>
              <a:rPr lang="en-AU" dirty="0">
                <a:latin typeface="Courier New" panose="02070309020205020404" pitchFamily="49" charset="0"/>
                <a:cs typeface="Courier New" panose="02070309020205020404" pitchFamily="49" charset="0"/>
              </a:rPr>
              <a:t>(</a:t>
            </a:r>
            <a:r>
              <a:rPr lang="en-AU" dirty="0" err="1">
                <a:latin typeface="Courier New" panose="02070309020205020404" pitchFamily="49" charset="0"/>
                <a:cs typeface="Courier New" panose="02070309020205020404" pitchFamily="49" charset="0"/>
              </a:rPr>
              <a:t>X,y</a:t>
            </a:r>
            <a:r>
              <a:rPr lang="en-AU" dirty="0">
                <a:latin typeface="Courier New" panose="02070309020205020404" pitchFamily="49" charset="0"/>
                <a:cs typeface="Courier New" panose="02070309020205020404" pitchFamily="49" charset="0"/>
              </a:rPr>
              <a:t>)</a:t>
            </a:r>
          </a:p>
          <a:p>
            <a:r>
              <a:rPr lang="en-AU" dirty="0">
                <a:cs typeface="Courier New" panose="02070309020205020404" pitchFamily="49" charset="0"/>
              </a:rPr>
              <a:t>Get label probabilities</a:t>
            </a:r>
          </a:p>
          <a:p>
            <a:pPr marL="0" indent="0">
              <a:buNone/>
            </a:pPr>
            <a:r>
              <a:rPr lang="en-AU" dirty="0" err="1">
                <a:latin typeface="Courier New" panose="02070309020205020404" pitchFamily="49" charset="0"/>
                <a:cs typeface="Courier New" panose="02070309020205020404" pitchFamily="49" charset="0"/>
              </a:rPr>
              <a:t>y_pred</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clf.predict_proba</a:t>
            </a:r>
            <a:r>
              <a:rPr lang="en-AU"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62222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925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Explore the diabetes dataset</a:t>
            </a:r>
          </a:p>
          <a:p>
            <a:endParaRPr lang="en-AU" dirty="0"/>
          </a:p>
          <a:p>
            <a:r>
              <a:rPr lang="en-AU" dirty="0"/>
              <a:t>Fit a model on some real data</a:t>
            </a:r>
          </a:p>
          <a:p>
            <a:endParaRPr lang="en-AU" dirty="0"/>
          </a:p>
          <a:p>
            <a:r>
              <a:rPr lang="en-AU" dirty="0"/>
              <a:t>Evaluate performance</a:t>
            </a:r>
          </a:p>
        </p:txBody>
      </p:sp>
    </p:spTree>
    <p:extLst>
      <p:ext uri="{BB962C8B-B14F-4D97-AF65-F5344CB8AC3E}">
        <p14:creationId xmlns:p14="http://schemas.microsoft.com/office/powerpoint/2010/main" val="1731026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Observed that its easy for model performance on one dataset not to match performance on another	</a:t>
            </a:r>
          </a:p>
          <a:p>
            <a:pPr lvl="1"/>
            <a:r>
              <a:rPr lang="en-AU" dirty="0"/>
              <a:t>Occurs more as number of features increases</a:t>
            </a:r>
          </a:p>
          <a:p>
            <a:pPr lvl="1"/>
            <a:r>
              <a:rPr lang="en-AU" dirty="0"/>
              <a:t>Occurs less as the number of observations increases</a:t>
            </a:r>
          </a:p>
          <a:p>
            <a:pPr marL="457200" lvl="1" indent="0">
              <a:buNone/>
            </a:pPr>
            <a:endParaRPr lang="en-AU" dirty="0"/>
          </a:p>
          <a:p>
            <a:r>
              <a:rPr lang="en-AU" dirty="0"/>
              <a:t>Lots of complications, even in a small dataset</a:t>
            </a:r>
          </a:p>
          <a:p>
            <a:endParaRPr lang="en-AU" dirty="0"/>
          </a:p>
          <a:p>
            <a:r>
              <a:rPr lang="en-AU" dirty="0"/>
              <a:t>Both are common situations in bioinformatics and clinical applications</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
        <p:nvSpPr>
          <p:cNvPr id="2" name="Text Placeholder 1">
            <a:extLst>
              <a:ext uri="{FF2B5EF4-FFF2-40B4-BE49-F238E27FC236}">
                <a16:creationId xmlns:a16="http://schemas.microsoft.com/office/drawing/2014/main" id="{4379FF76-8F6C-EF4A-8E96-BD5C2C0C5EA8}"/>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68701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dirty="0"/>
              <a:t>Given a high-level understand of what machine learning is</a:t>
            </a:r>
          </a:p>
          <a:p>
            <a:endParaRPr lang="en-AU" dirty="0"/>
          </a:p>
          <a:p>
            <a:r>
              <a:rPr lang="en-AU" dirty="0"/>
              <a:t>Describe how to correctly evaluate machine learning models</a:t>
            </a:r>
          </a:p>
          <a:p>
            <a:endParaRPr lang="en-AU" dirty="0"/>
          </a:p>
          <a:p>
            <a:r>
              <a:rPr lang="en-AU" dirty="0"/>
              <a:t>Provide examples of how evaluation of machine learning models can be optimistically biased</a:t>
            </a:r>
          </a:p>
          <a:p>
            <a:endParaRPr lang="en-AU" dirty="0"/>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241151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r>
              <a:rPr lang="en-AU" dirty="0"/>
              <a:t>Measuring predictive performance</a:t>
            </a:r>
          </a:p>
          <a:p>
            <a:r>
              <a:rPr lang="en-AU" dirty="0"/>
              <a:t>World’s fastest tour of machine learning </a:t>
            </a:r>
            <a:r>
              <a:rPr lang="en-AU" dirty="0" err="1"/>
              <a:t>modelsA</a:t>
            </a:r>
            <a:r>
              <a:rPr lang="en-AU" dirty="0"/>
              <a:t> crash course in types of classifiers</a:t>
            </a:r>
          </a:p>
          <a:p>
            <a:r>
              <a:rPr lang="en-AU" dirty="0"/>
              <a:t>Overfitting</a:t>
            </a:r>
          </a:p>
          <a:p>
            <a:r>
              <a:rPr lang="en-AU" dirty="0"/>
              <a:t>Evaluation frameworks</a:t>
            </a:r>
          </a:p>
        </p:txBody>
      </p:sp>
    </p:spTree>
    <p:extLst>
      <p:ext uri="{BB962C8B-B14F-4D97-AF65-F5344CB8AC3E}">
        <p14:creationId xmlns:p14="http://schemas.microsoft.com/office/powerpoint/2010/main" val="515455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838200" y="1825625"/>
            <a:ext cx="6187440" cy="4351338"/>
          </a:xfrm>
        </p:spPr>
        <p:txBody>
          <a:bodyPr>
            <a:normAutofit/>
          </a:bodyPr>
          <a:lstStyle/>
          <a:p>
            <a:pPr marL="0" indent="0">
              <a:buNone/>
            </a:pPr>
            <a:r>
              <a:rPr lang="en-AU" dirty="0"/>
              <a:t>Imagine a classifier that outputs a binary decision (true/false)</a:t>
            </a:r>
          </a:p>
          <a:p>
            <a:endParaRPr lang="en-AU" dirty="0"/>
          </a:p>
          <a:p>
            <a:pPr marL="0" indent="0">
              <a:buNone/>
            </a:pPr>
            <a:r>
              <a:rPr lang="en-AU" dirty="0"/>
              <a:t>True positive rate</a:t>
            </a:r>
          </a:p>
          <a:p>
            <a:r>
              <a:rPr lang="en-AU" sz="2400" dirty="0"/>
              <a:t>Proportion of positives </a:t>
            </a:r>
            <a:r>
              <a:rPr lang="en-AU" sz="2400" b="1" dirty="0"/>
              <a:t>correctly</a:t>
            </a:r>
            <a:r>
              <a:rPr lang="en-AU" sz="2400" dirty="0"/>
              <a:t> identified</a:t>
            </a:r>
          </a:p>
          <a:p>
            <a:pPr marL="0" indent="0">
              <a:buNone/>
            </a:pPr>
            <a:r>
              <a:rPr lang="en-AU" dirty="0"/>
              <a:t>False positive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a:t>
            </a:r>
          </a:p>
        </p:txBody>
      </p:sp>
      <p:sp>
        <p:nvSpPr>
          <p:cNvPr id="3" name="Content Placeholder 2">
            <a:extLst>
              <a:ext uri="{FF2B5EF4-FFF2-40B4-BE49-F238E27FC236}">
                <a16:creationId xmlns:a16="http://schemas.microsoft.com/office/drawing/2014/main" id="{71DC27EB-2CE8-4181-B2C0-20E8565C09AA}"/>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287757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85000" lnSpcReduction="2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47222" cy="3361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655982" y="0"/>
            <a:ext cx="10515600" cy="1325563"/>
          </a:xfrm>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655982" y="1690688"/>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655982" y="1690688"/>
                <a:ext cx="7172156" cy="1191288"/>
              </a:xfrm>
              <a:prstGeom prst="rect">
                <a:avLst/>
              </a:prstGeom>
              <a:blipFill>
                <a:blip r:embed="rId3"/>
                <a:stretch>
                  <a:fillRect l="-2120" t="-5208" r="-530" b="-3125"/>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1556944" y="2163230"/>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159341" y="2698286"/>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292087" y="3677478"/>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3842971" y="3613666"/>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306586" y="2881972"/>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085887" y="4073260"/>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807021"/>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807021"/>
                <a:ext cx="11127918" cy="2167132"/>
              </a:xfrm>
              <a:prstGeom prst="rect">
                <a:avLst/>
              </a:prstGeom>
              <a:blipFill>
                <a:blip r:embed="rId4"/>
                <a:stretch>
                  <a:fillRect t="-1744"/>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711" y="1027906"/>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rmAutofit/>
          </a:bodyPr>
          <a:lstStyle/>
          <a:p>
            <a:r>
              <a:rPr lang="en-AU" dirty="0"/>
              <a:t>You’ve collected information about a set of samples/individuals. </a:t>
            </a:r>
          </a:p>
          <a:p>
            <a:endParaRPr lang="en-AU" dirty="0"/>
          </a:p>
          <a:p>
            <a:r>
              <a:rPr lang="en-AU" dirty="0"/>
              <a:t>How do we use these to understand risk of some outcome.</a:t>
            </a:r>
          </a:p>
          <a:p>
            <a:endParaRPr lang="en-AU" dirty="0"/>
          </a:p>
          <a:p>
            <a:endParaRPr lang="en-AU" dirty="0"/>
          </a:p>
          <a:p>
            <a:endParaRPr lang="en-AU"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661" y="1472120"/>
            <a:ext cx="6841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4790661" y="5846544"/>
            <a:ext cx="6793783" cy="646331"/>
          </a:xfrm>
          <a:prstGeom prst="rect">
            <a:avLst/>
          </a:prstGeom>
          <a:noFill/>
        </p:spPr>
        <p:txBody>
          <a:bodyPr wrap="none" rtlCol="0">
            <a:spAutoFit/>
          </a:bodyPr>
          <a:lstStyle/>
          <a:p>
            <a:r>
              <a:rPr lang="en-AU" dirty="0"/>
              <a:t>(also its on the computer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a:xfrm>
            <a:off x="838200" y="490537"/>
            <a:ext cx="10515600" cy="1325563"/>
          </a:xfrm>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10212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6762671" y="1446768"/>
            <a:ext cx="4591129" cy="369332"/>
          </a:xfrm>
          <a:prstGeom prst="rect">
            <a:avLst/>
          </a:prstGeom>
          <a:noFill/>
        </p:spPr>
        <p:txBody>
          <a:bodyPr wrap="non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6431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10781464" y="1991121"/>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7107204" y="3209687"/>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10781464" y="4297958"/>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8308163" y="2276872"/>
            <a:ext cx="2291909" cy="369332"/>
          </a:xfrm>
          <a:prstGeom prst="rect">
            <a:avLst/>
          </a:prstGeom>
          <a:noFill/>
        </p:spPr>
        <p:txBody>
          <a:bodyPr wrap="none" rtlCol="0">
            <a:spAutoFit/>
          </a:bodyPr>
          <a:lstStyle/>
          <a:p>
            <a:r>
              <a:rPr lang="en-AU"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8596720" y="3498850"/>
            <a:ext cx="3213444" cy="369332"/>
          </a:xfrm>
          <a:prstGeom prst="rect">
            <a:avLst/>
          </a:prstGeom>
          <a:noFill/>
        </p:spPr>
        <p:txBody>
          <a:bodyPr wrap="none" rtlCol="0">
            <a:spAutoFit/>
          </a:bodyPr>
          <a:lstStyle/>
          <a:p>
            <a:r>
              <a:rPr lang="en-AU"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6703618" y="4526281"/>
            <a:ext cx="4077846" cy="369332"/>
          </a:xfrm>
          <a:prstGeom prst="rect">
            <a:avLst/>
          </a:prstGeom>
          <a:noFill/>
        </p:spPr>
        <p:txBody>
          <a:bodyPr wrap="square" rtlCol="0">
            <a:spAutoFit/>
          </a:bodyPr>
          <a:lstStyle/>
          <a:p>
            <a:r>
              <a:rPr lang="en-AU"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700088" y="5686425"/>
            <a:ext cx="9001125" cy="830997"/>
          </a:xfrm>
          <a:prstGeom prst="rect">
            <a:avLst/>
          </a:prstGeom>
          <a:noFill/>
        </p:spPr>
        <p:txBody>
          <a:bodyPr wrap="square" rtlCol="0">
            <a:spAutoFit/>
          </a:bodyPr>
          <a:lstStyle/>
          <a:p>
            <a:r>
              <a:rPr lang="en-AU" sz="2400" dirty="0"/>
              <a:t>We need to have some idea that the models we create on a given set of data will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a:xfrm>
            <a:off x="838200" y="365125"/>
            <a:ext cx="11068878" cy="1325563"/>
          </a:xfrm>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dirty="0"/>
              <a:t>Recall</a:t>
            </a:r>
            <a:r>
              <a:rPr lang="en-AU" b="1" dirty="0"/>
              <a:t>: Primary goal </a:t>
            </a:r>
            <a:r>
              <a:rPr lang="en-AU" dirty="0"/>
              <a:t>is model generalisation</a:t>
            </a:r>
          </a:p>
          <a:p>
            <a:endParaRPr lang="en-AU" dirty="0"/>
          </a:p>
          <a:p>
            <a:r>
              <a:rPr lang="en-AU" dirty="0"/>
              <a:t>If we have two datasets, life is easy (sort of)</a:t>
            </a:r>
          </a:p>
          <a:p>
            <a:pPr lvl="1"/>
            <a:r>
              <a:rPr lang="en-AU" dirty="0"/>
              <a:t>Train model on one</a:t>
            </a:r>
          </a:p>
          <a:p>
            <a:pPr lvl="1"/>
            <a:r>
              <a:rPr lang="en-AU" dirty="0"/>
              <a:t>Test on remaining</a:t>
            </a:r>
          </a:p>
          <a:p>
            <a:endParaRPr lang="en-AU" dirty="0"/>
          </a:p>
          <a:p>
            <a:r>
              <a:rPr lang="en-AU" dirty="0"/>
              <a:t>But what if we only have a single dataset?</a:t>
            </a:r>
          </a:p>
          <a:p>
            <a:pPr marL="457200" lvl="1" indent="0">
              <a:buNone/>
            </a:pPr>
            <a:endParaRPr lang="en-AU" dirty="0"/>
          </a:p>
          <a:p>
            <a:endParaRPr lang="en-AU" dirty="0"/>
          </a:p>
          <a:p>
            <a:endParaRPr lang="en-AU" dirty="0"/>
          </a:p>
        </p:txBody>
      </p:sp>
    </p:spTree>
    <p:extLst>
      <p:ext uri="{BB962C8B-B14F-4D97-AF65-F5344CB8AC3E}">
        <p14:creationId xmlns:p14="http://schemas.microsoft.com/office/powerpoint/2010/main" val="4246556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dirty="0"/>
              <a:t>Train model on the entire dataset</a:t>
            </a:r>
          </a:p>
          <a:p>
            <a:r>
              <a:rPr lang="en-AU" dirty="0"/>
              <a:t>Evaluate performance on the same data</a:t>
            </a:r>
          </a:p>
          <a:p>
            <a:endParaRPr lang="en-AU" dirty="0"/>
          </a:p>
          <a:p>
            <a:r>
              <a:rPr lang="en-AU" b="1" dirty="0"/>
              <a:t>Pro</a:t>
            </a:r>
            <a:r>
              <a:rPr lang="en-AU" dirty="0"/>
              <a:t>: </a:t>
            </a:r>
          </a:p>
          <a:p>
            <a:pPr lvl="1"/>
            <a:r>
              <a:rPr lang="en-AU" dirty="0"/>
              <a:t>Trivial</a:t>
            </a:r>
          </a:p>
          <a:p>
            <a:r>
              <a:rPr lang="en-AU" b="1" dirty="0"/>
              <a:t>Con:</a:t>
            </a:r>
          </a:p>
          <a:p>
            <a:pPr lvl="1"/>
            <a:r>
              <a:rPr lang="en-AU" u="sng" dirty="0"/>
              <a:t>Provides no insight into generalisation!!</a:t>
            </a:r>
          </a:p>
          <a:p>
            <a:endParaRPr lang="en-AU" dirty="0"/>
          </a:p>
          <a:p>
            <a:r>
              <a:rPr lang="en-AU"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dirty="0"/>
              <a:t>Split the data into two parts: </a:t>
            </a:r>
          </a:p>
          <a:p>
            <a:pPr marL="0" indent="0">
              <a:buNone/>
            </a:pPr>
            <a:endParaRPr lang="en-AU" dirty="0"/>
          </a:p>
          <a:p>
            <a:pPr lvl="1"/>
            <a:r>
              <a:rPr lang="en-AU" sz="2800" dirty="0"/>
              <a:t>Use X% for </a:t>
            </a:r>
            <a:r>
              <a:rPr lang="en-AU" sz="2800" b="1" dirty="0"/>
              <a:t>training</a:t>
            </a:r>
            <a:r>
              <a:rPr lang="en-AU" sz="2800" dirty="0"/>
              <a:t> </a:t>
            </a:r>
            <a:r>
              <a:rPr lang="en-AU" sz="2800" dirty="0" err="1"/>
              <a:t>i.e</a:t>
            </a:r>
            <a:r>
              <a:rPr lang="en-AU" sz="2800" dirty="0"/>
              <a:t> model construction</a:t>
            </a:r>
          </a:p>
          <a:p>
            <a:pPr lvl="1"/>
            <a:r>
              <a:rPr lang="en-AU" sz="2800" dirty="0"/>
              <a:t>Use 100-X% for </a:t>
            </a:r>
            <a:r>
              <a:rPr lang="en-AU" sz="2800" b="1" dirty="0"/>
              <a:t>testing</a:t>
            </a:r>
            <a:r>
              <a:rPr lang="en-AU" sz="2800" dirty="0"/>
              <a:t> i.e. model evaluation</a:t>
            </a:r>
          </a:p>
          <a:p>
            <a:pPr lvl="1"/>
            <a:endParaRPr lang="en-AU" sz="2800" dirty="0"/>
          </a:p>
          <a:p>
            <a:r>
              <a:rPr lang="en-AU" sz="3200" dirty="0"/>
              <a:t>If comparing models, best model has best test set score</a:t>
            </a:r>
          </a:p>
          <a:p>
            <a:pPr lvl="1"/>
            <a:endParaRPr lang="en-AU" sz="2800" dirty="0"/>
          </a:p>
        </p:txBody>
      </p:sp>
    </p:spTree>
    <p:extLst>
      <p:ext uri="{BB962C8B-B14F-4D97-AF65-F5344CB8AC3E}">
        <p14:creationId xmlns:p14="http://schemas.microsoft.com/office/powerpoint/2010/main" val="350246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Often used with very large datasets and very computationally expensive models</a:t>
            </a:r>
          </a:p>
        </p:txBody>
      </p:sp>
    </p:spTree>
    <p:extLst>
      <p:ext uri="{BB962C8B-B14F-4D97-AF65-F5344CB8AC3E}">
        <p14:creationId xmlns:p14="http://schemas.microsoft.com/office/powerpoint/2010/main" val="3593044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dirty="0"/>
              <a:t>Performance varies depending on how we split the data</a:t>
            </a:r>
          </a:p>
          <a:p>
            <a:endParaRPr lang="en-AU" dirty="0"/>
          </a:p>
          <a:p>
            <a:r>
              <a:rPr lang="en-AU" dirty="0"/>
              <a:t>What if we run 1000 times and only report the split that leads to best performance?</a:t>
            </a:r>
          </a:p>
          <a:p>
            <a:pPr lvl="1"/>
            <a:r>
              <a:rPr lang="en-AU" dirty="0"/>
              <a:t>Improvement can be extremely large due to chance</a:t>
            </a:r>
          </a:p>
          <a:p>
            <a:pPr lvl="1"/>
            <a:endParaRPr lang="en-AU" dirty="0"/>
          </a:p>
          <a:p>
            <a:r>
              <a:rPr lang="en-AU"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normAutofit/>
          </a:bodyPr>
          <a:lstStyle/>
          <a:p>
            <a:r>
              <a:rPr lang="en-AU" dirty="0"/>
              <a:t>How to use data to inform decision making?</a:t>
            </a:r>
          </a:p>
          <a:p>
            <a:pPr marL="914400" lvl="1" indent="-457200">
              <a:buFont typeface="+mj-lt"/>
              <a:buAutoNum type="arabicPeriod"/>
            </a:pPr>
            <a:r>
              <a:rPr lang="en-AU" sz="2800" dirty="0"/>
              <a:t>Expertise</a:t>
            </a:r>
          </a:p>
          <a:p>
            <a:pPr lvl="2"/>
            <a:r>
              <a:rPr lang="en-AU" sz="2400" dirty="0"/>
              <a:t>…but this is hard in domains with incomplete knowledge</a:t>
            </a:r>
          </a:p>
          <a:p>
            <a:pPr lvl="1"/>
            <a:endParaRPr lang="en-AU" sz="2800" dirty="0"/>
          </a:p>
          <a:p>
            <a:pPr marL="914400" lvl="1" indent="-457200">
              <a:buFont typeface="+mj-lt"/>
              <a:buAutoNum type="arabicPeriod" startAt="2"/>
            </a:pPr>
            <a:r>
              <a:rPr lang="en-AU" sz="2800" dirty="0"/>
              <a:t>Traditional statistical modelling</a:t>
            </a:r>
          </a:p>
          <a:p>
            <a:pPr lvl="2"/>
            <a:r>
              <a:rPr lang="en-AU" sz="2400" dirty="0"/>
              <a:t>…but now we’re collecting far more data than in the past</a:t>
            </a:r>
          </a:p>
        </p:txBody>
      </p:sp>
    </p:spTree>
    <p:extLst>
      <p:ext uri="{BB962C8B-B14F-4D97-AF65-F5344CB8AC3E}">
        <p14:creationId xmlns:p14="http://schemas.microsoft.com/office/powerpoint/2010/main" val="273410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rmAutofit lnSpcReduction="10000"/>
          </a:bodyPr>
          <a:lstStyle/>
          <a:p>
            <a:r>
              <a:rPr lang="en-AU" dirty="0"/>
              <a:t>Split the data into </a:t>
            </a:r>
            <a:r>
              <a:rPr lang="en-AU" b="1" dirty="0"/>
              <a:t>K</a:t>
            </a:r>
            <a:r>
              <a:rPr lang="en-AU" dirty="0"/>
              <a:t> equal size parts (folds)</a:t>
            </a:r>
          </a:p>
          <a:p>
            <a:r>
              <a:rPr lang="en-AU" dirty="0"/>
              <a:t>For each fold </a:t>
            </a:r>
          </a:p>
          <a:p>
            <a:pPr lvl="1"/>
            <a:r>
              <a:rPr lang="en-AU" sz="2800" dirty="0"/>
              <a:t>Use all other folds, for </a:t>
            </a:r>
            <a:r>
              <a:rPr lang="en-AU" sz="2800" b="1" dirty="0"/>
              <a:t>training</a:t>
            </a:r>
          </a:p>
          <a:p>
            <a:pPr lvl="1"/>
            <a:r>
              <a:rPr lang="en-AU" sz="2800" dirty="0"/>
              <a:t>Use fold as </a:t>
            </a:r>
            <a:r>
              <a:rPr lang="en-AU" sz="2800" b="1" dirty="0"/>
              <a:t>testing</a:t>
            </a:r>
            <a:r>
              <a:rPr lang="en-AU" sz="2800" dirty="0"/>
              <a:t> i.e. model evaluation</a:t>
            </a:r>
          </a:p>
          <a:p>
            <a:r>
              <a:rPr lang="en-AU" sz="3200" dirty="0"/>
              <a:t>Constructs </a:t>
            </a:r>
            <a:r>
              <a:rPr lang="en-AU" sz="3200" b="1" dirty="0"/>
              <a:t>K models</a:t>
            </a:r>
          </a:p>
          <a:p>
            <a:r>
              <a:rPr lang="en-AU" sz="3200" i="1" dirty="0"/>
              <a:t>Variant:</a:t>
            </a:r>
            <a:r>
              <a:rPr lang="en-AU" sz="3200" dirty="0"/>
              <a:t> repeat procedure </a:t>
            </a:r>
            <a:r>
              <a:rPr lang="en-AU" sz="3200" b="1" dirty="0"/>
              <a:t>R</a:t>
            </a:r>
            <a:r>
              <a:rPr lang="en-AU" sz="3200" dirty="0"/>
              <a:t> times to further reduce sampling bias. Construct </a:t>
            </a:r>
            <a:r>
              <a:rPr lang="en-AU" sz="3200" b="1" dirty="0"/>
              <a:t>R x K</a:t>
            </a:r>
            <a:r>
              <a:rPr lang="en-AU" sz="3200" dirty="0"/>
              <a:t> models</a:t>
            </a:r>
          </a:p>
          <a:p>
            <a:endParaRPr lang="en-AU" sz="3200" dirty="0"/>
          </a:p>
          <a:p>
            <a:r>
              <a:rPr lang="en-AU" sz="3200" dirty="0"/>
              <a:t>If comparing models, best model has mean/median test score</a:t>
            </a:r>
          </a:p>
          <a:p>
            <a:pPr lvl="1"/>
            <a:endParaRPr lang="en-AU" sz="2800" dirty="0"/>
          </a:p>
        </p:txBody>
      </p:sp>
    </p:spTree>
    <p:extLst>
      <p:ext uri="{BB962C8B-B14F-4D97-AF65-F5344CB8AC3E}">
        <p14:creationId xmlns:p14="http://schemas.microsoft.com/office/powerpoint/2010/main" val="1962551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 most many non-deep learning models</a:t>
            </a:r>
          </a:p>
        </p:txBody>
      </p:sp>
    </p:spTree>
    <p:extLst>
      <p:ext uri="{BB962C8B-B14F-4D97-AF65-F5344CB8AC3E}">
        <p14:creationId xmlns:p14="http://schemas.microsoft.com/office/powerpoint/2010/main" val="47502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Fit some different machine learning classifiers</a:t>
            </a:r>
          </a:p>
          <a:p>
            <a:endParaRPr lang="en-AU" dirty="0"/>
          </a:p>
          <a:p>
            <a:r>
              <a:rPr lang="en-AU" dirty="0"/>
              <a:t>Evaluate performance using training/test split</a:t>
            </a:r>
          </a:p>
          <a:p>
            <a:endParaRPr lang="en-AU" dirty="0"/>
          </a:p>
          <a:p>
            <a:r>
              <a:rPr lang="en-AU"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3: feature selection and hyperparameter tuning</a:t>
            </a:r>
          </a:p>
        </p:txBody>
      </p:sp>
      <p:sp>
        <p:nvSpPr>
          <p:cNvPr id="2" name="Text Placeholder 1">
            <a:extLst>
              <a:ext uri="{FF2B5EF4-FFF2-40B4-BE49-F238E27FC236}">
                <a16:creationId xmlns:a16="http://schemas.microsoft.com/office/drawing/2014/main" id="{58F0E1F4-8D0C-F74D-92D1-712690034E32}"/>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857529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p:txBody>
          <a:bodyPr/>
          <a:lstStyle/>
          <a:p>
            <a:r>
              <a:rPr lang="en-AU" dirty="0"/>
              <a:t>In notebook, we have lots of irrelevant “noise” features</a:t>
            </a:r>
          </a:p>
          <a:p>
            <a:endParaRPr lang="en-AU" dirty="0"/>
          </a:p>
          <a:p>
            <a:r>
              <a:rPr lang="en-AU" dirty="0"/>
              <a:t>What about in real data?</a:t>
            </a:r>
          </a:p>
          <a:p>
            <a:endParaRPr lang="en-AU" dirty="0"/>
          </a:p>
          <a:p>
            <a:r>
              <a:rPr lang="en-AU" dirty="0"/>
              <a:t>Often we hypothesises or explicitly know that only a subset of features are relevant for a given predictive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Feature selection</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a:xfrm>
            <a:off x="357809" y="1825625"/>
            <a:ext cx="5307495" cy="4351338"/>
          </a:xfrm>
        </p:spPr>
        <p:txBody>
          <a:bodyPr>
            <a:normAutofit fontScale="92500" lnSpcReduction="10000"/>
          </a:bodyPr>
          <a:lstStyle/>
          <a:p>
            <a:pPr marL="0" indent="0">
              <a:buNone/>
            </a:pPr>
            <a:r>
              <a:rPr lang="en-AU" dirty="0"/>
              <a:t>Remove irrelevant or redundant features. </a:t>
            </a:r>
          </a:p>
          <a:p>
            <a:endParaRPr lang="en-AU" dirty="0"/>
          </a:p>
          <a:p>
            <a:pPr marL="0" indent="0">
              <a:buNone/>
            </a:pPr>
            <a:r>
              <a:rPr lang="en-AU" dirty="0"/>
              <a:t>Pros:</a:t>
            </a:r>
          </a:p>
          <a:p>
            <a:pPr lvl="1"/>
            <a:r>
              <a:rPr lang="en-AU" dirty="0"/>
              <a:t>Reduces model complexity</a:t>
            </a:r>
          </a:p>
          <a:p>
            <a:pPr lvl="1"/>
            <a:r>
              <a:rPr lang="en-AU" dirty="0"/>
              <a:t>Removes noise</a:t>
            </a:r>
          </a:p>
          <a:p>
            <a:pPr lvl="1"/>
            <a:r>
              <a:rPr lang="en-AU" dirty="0"/>
              <a:t>Reduces computation time</a:t>
            </a:r>
          </a:p>
          <a:p>
            <a:pPr lvl="1"/>
            <a:r>
              <a:rPr lang="en-AU" dirty="0"/>
              <a:t>Can help generalisation</a:t>
            </a:r>
          </a:p>
          <a:p>
            <a:pPr lvl="1"/>
            <a:r>
              <a:rPr lang="en-AU" dirty="0"/>
              <a:t>Improves interpretability</a:t>
            </a:r>
          </a:p>
          <a:p>
            <a:pPr marL="0" indent="0">
              <a:buNone/>
            </a:pPr>
            <a:r>
              <a:rPr lang="en-AU" dirty="0"/>
              <a:t>Cons</a:t>
            </a:r>
          </a:p>
          <a:p>
            <a:pPr lvl="1"/>
            <a:r>
              <a:rPr lang="en-AU" dirty="0"/>
              <a:t>Can hurt generalization if done poorly</a:t>
            </a:r>
          </a:p>
          <a:p>
            <a:pPr lvl="1"/>
            <a:endParaRPr lang="en-AU" dirty="0"/>
          </a:p>
          <a:p>
            <a:pPr marL="457200" lvl="1" indent="0">
              <a:buNone/>
            </a:pPr>
            <a:endParaRPr lang="en-AU" dirty="0"/>
          </a:p>
          <a:p>
            <a:endParaRPr lang="en-AU" dirty="0"/>
          </a:p>
          <a:p>
            <a:endParaRPr lang="en-AU" dirty="0"/>
          </a:p>
        </p:txBody>
      </p:sp>
      <p:pic>
        <p:nvPicPr>
          <p:cNvPr id="20482" name="Picture 2">
            <a:extLst>
              <a:ext uri="{FF2B5EF4-FFF2-40B4-BE49-F238E27FC236}">
                <a16:creationId xmlns:a16="http://schemas.microsoft.com/office/drawing/2014/main" id="{B75325AA-B19D-5C49-8279-0D67CE0BF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04" y="1472027"/>
            <a:ext cx="6308586" cy="359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Filter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514350" indent="-514350">
              <a:buFont typeface="+mj-lt"/>
              <a:buAutoNum type="arabicPeriod"/>
            </a:pPr>
            <a:r>
              <a:rPr lang="en-AU" dirty="0"/>
              <a:t>Measure how well each feature predicts target</a:t>
            </a:r>
          </a:p>
          <a:p>
            <a:pPr lvl="1"/>
            <a:r>
              <a:rPr lang="en-AU" dirty="0"/>
              <a:t>In RNA-Seq, might use fold change from Differential Expression of genes</a:t>
            </a:r>
          </a:p>
          <a:p>
            <a:pPr lvl="1"/>
            <a:r>
              <a:rPr lang="en-AU" dirty="0"/>
              <a:t>In GWAS, could use significance testing</a:t>
            </a:r>
          </a:p>
          <a:p>
            <a:pPr lvl="1"/>
            <a:r>
              <a:rPr lang="en-AU" dirty="0"/>
              <a:t>Common statistical approaches (Chi-squared tests, regression) or Information-theoretic measures are commonly used</a:t>
            </a:r>
          </a:p>
          <a:p>
            <a:pPr lvl="1"/>
            <a:endParaRPr lang="en-AU" dirty="0"/>
          </a:p>
          <a:p>
            <a:pPr marL="514350" indent="-514350">
              <a:buFont typeface="+mj-lt"/>
              <a:buAutoNum type="arabicPeriod"/>
            </a:pPr>
            <a:r>
              <a:rPr lang="en-AU" dirty="0"/>
              <a:t>Derive criteria for keeping features</a:t>
            </a:r>
          </a:p>
          <a:p>
            <a:pPr lvl="1"/>
            <a:r>
              <a:rPr lang="en-AU" dirty="0"/>
              <a:t>Based on significance testing</a:t>
            </a:r>
          </a:p>
          <a:p>
            <a:pPr lvl="1"/>
            <a:r>
              <a:rPr lang="en-AU" dirty="0"/>
              <a:t>Top X</a:t>
            </a:r>
          </a:p>
          <a:p>
            <a:pPr marL="514350" indent="-514350">
              <a:buFont typeface="+mj-lt"/>
              <a:buAutoNum type="arabicPeriod"/>
            </a:pPr>
            <a:r>
              <a:rPr lang="en-AU" dirty="0"/>
              <a:t>Remove all features that don’t meet criteria</a:t>
            </a:r>
          </a:p>
        </p:txBody>
      </p:sp>
    </p:spTree>
    <p:extLst>
      <p:ext uri="{BB962C8B-B14F-4D97-AF65-F5344CB8AC3E}">
        <p14:creationId xmlns:p14="http://schemas.microsoft.com/office/powerpoint/2010/main" val="2082769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r>
              <a:rPr lang="en-AU" dirty="0"/>
              <a:t>Predictive text on phones</a:t>
            </a:r>
          </a:p>
          <a:p>
            <a:endParaRPr lang="en-AU" dirty="0"/>
          </a:p>
          <a:p>
            <a:endParaRPr lang="en-AU" dirty="0"/>
          </a:p>
          <a:p>
            <a:r>
              <a:rPr lang="en-AU" dirty="0"/>
              <a:t>Handwriting recognition</a:t>
            </a:r>
          </a:p>
          <a:p>
            <a:endParaRPr lang="en-AU" dirty="0"/>
          </a:p>
          <a:p>
            <a:endParaRPr lang="en-AU" dirty="0"/>
          </a:p>
          <a:p>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many top features?</a:t>
            </a:r>
          </a:p>
        </p:txBody>
      </p:sp>
      <p:pic>
        <p:nvPicPr>
          <p:cNvPr id="28674" name="Picture 2">
            <a:extLst>
              <a:ext uri="{FF2B5EF4-FFF2-40B4-BE49-F238E27FC236}">
                <a16:creationId xmlns:a16="http://schemas.microsoft.com/office/drawing/2014/main" id="{DA71DB30-ADAD-9144-91F0-1B3B77C8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269" y="1690687"/>
            <a:ext cx="7384910" cy="494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866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EE16-4388-7F46-B0D9-C1681649EAF4}"/>
              </a:ext>
            </a:extLst>
          </p:cNvPr>
          <p:cNvSpPr>
            <a:spLocks noGrp="1"/>
          </p:cNvSpPr>
          <p:nvPr>
            <p:ph type="title"/>
          </p:nvPr>
        </p:nvSpPr>
        <p:spPr/>
        <p:txBody>
          <a:bodyPr/>
          <a:lstStyle/>
          <a:p>
            <a:r>
              <a:rPr lang="en-AU" b="1" dirty="0"/>
              <a:t>Pitfall – selecting features before cross-validation!</a:t>
            </a:r>
          </a:p>
        </p:txBody>
      </p:sp>
      <p:sp>
        <p:nvSpPr>
          <p:cNvPr id="3" name="Content Placeholder 2">
            <a:extLst>
              <a:ext uri="{FF2B5EF4-FFF2-40B4-BE49-F238E27FC236}">
                <a16:creationId xmlns:a16="http://schemas.microsoft.com/office/drawing/2014/main" id="{AF1B86C5-7A90-814C-A95A-8C063CA58C87}"/>
              </a:ext>
            </a:extLst>
          </p:cNvPr>
          <p:cNvSpPr>
            <a:spLocks noGrp="1"/>
          </p:cNvSpPr>
          <p:nvPr>
            <p:ph idx="1"/>
          </p:nvPr>
        </p:nvSpPr>
        <p:spPr/>
        <p:txBody>
          <a:bodyPr/>
          <a:lstStyle/>
          <a:p>
            <a:r>
              <a:rPr lang="en-AU" dirty="0"/>
              <a:t>If we choose to fit features before cross-validation, we’ve leaked information from test dataset into the model training. </a:t>
            </a:r>
          </a:p>
          <a:p>
            <a:pPr lvl="1"/>
            <a:r>
              <a:rPr lang="en-AU" dirty="0"/>
              <a:t>Its no longer held-out</a:t>
            </a:r>
          </a:p>
          <a:p>
            <a:pPr lvl="1"/>
            <a:endParaRPr lang="en-AU" dirty="0"/>
          </a:p>
          <a:p>
            <a:pPr lvl="1"/>
            <a:endParaRPr lang="en-AU" dirty="0"/>
          </a:p>
          <a:p>
            <a:endParaRPr lang="en-AU" dirty="0"/>
          </a:p>
        </p:txBody>
      </p:sp>
      <p:pic>
        <p:nvPicPr>
          <p:cNvPr id="7" name="Picture 6" descr="Text, letter&#10;&#10;Description automatically generated">
            <a:extLst>
              <a:ext uri="{FF2B5EF4-FFF2-40B4-BE49-F238E27FC236}">
                <a16:creationId xmlns:a16="http://schemas.microsoft.com/office/drawing/2014/main" id="{0E889BF9-794D-1C46-B91D-6307E2C26B53}"/>
              </a:ext>
            </a:extLst>
          </p:cNvPr>
          <p:cNvPicPr>
            <a:picLocks noChangeAspect="1"/>
          </p:cNvPicPr>
          <p:nvPr/>
        </p:nvPicPr>
        <p:blipFill>
          <a:blip r:embed="rId3"/>
          <a:stretch>
            <a:fillRect/>
          </a:stretch>
        </p:blipFill>
        <p:spPr>
          <a:xfrm>
            <a:off x="357807" y="3120887"/>
            <a:ext cx="5368141" cy="3737113"/>
          </a:xfrm>
          <a:prstGeom prst="rect">
            <a:avLst/>
          </a:prstGeom>
        </p:spPr>
      </p:pic>
      <p:pic>
        <p:nvPicPr>
          <p:cNvPr id="9" name="Picture 8" descr="Text&#10;&#10;Description automatically generated">
            <a:extLst>
              <a:ext uri="{FF2B5EF4-FFF2-40B4-BE49-F238E27FC236}">
                <a16:creationId xmlns:a16="http://schemas.microsoft.com/office/drawing/2014/main" id="{4432F825-A9F5-5745-B6A1-9D6D66A0AE69}"/>
              </a:ext>
            </a:extLst>
          </p:cNvPr>
          <p:cNvPicPr>
            <a:picLocks noChangeAspect="1"/>
          </p:cNvPicPr>
          <p:nvPr/>
        </p:nvPicPr>
        <p:blipFill rotWithShape="1">
          <a:blip r:embed="rId4"/>
          <a:srcRect l="3041" r="9134"/>
          <a:stretch/>
        </p:blipFill>
        <p:spPr>
          <a:xfrm>
            <a:off x="5565913" y="3120887"/>
            <a:ext cx="6626087" cy="1423313"/>
          </a:xfrm>
          <a:prstGeom prst="rect">
            <a:avLst/>
          </a:prstGeom>
        </p:spPr>
      </p:pic>
    </p:spTree>
    <p:extLst>
      <p:ext uri="{BB962C8B-B14F-4D97-AF65-F5344CB8AC3E}">
        <p14:creationId xmlns:p14="http://schemas.microsoft.com/office/powerpoint/2010/main" val="279807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Wrapper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Fit a model with different features. Add/remove until performance doesn’t improve</a:t>
            </a:r>
          </a:p>
          <a:p>
            <a:pPr marL="0" indent="0">
              <a:buNone/>
            </a:pPr>
            <a:endParaRPr lang="en-AU" dirty="0"/>
          </a:p>
          <a:p>
            <a:pPr marL="0" indent="0">
              <a:buNone/>
            </a:pPr>
            <a:r>
              <a:rPr lang="en-AU" dirty="0"/>
              <a:t>Classic examples include</a:t>
            </a:r>
          </a:p>
          <a:p>
            <a:pPr marL="514350" indent="-514350">
              <a:buFont typeface="+mj-lt"/>
              <a:buAutoNum type="arabicPeriod"/>
            </a:pPr>
            <a:r>
              <a:rPr lang="en-AU" dirty="0"/>
              <a:t>Forward-stepwise</a:t>
            </a:r>
          </a:p>
          <a:p>
            <a:pPr marL="514350" indent="-514350">
              <a:buFont typeface="+mj-lt"/>
              <a:buAutoNum type="arabicPeriod"/>
            </a:pPr>
            <a:r>
              <a:rPr lang="en-AU" dirty="0"/>
              <a:t>Backwards-elimination</a:t>
            </a:r>
          </a:p>
          <a:p>
            <a:pPr marL="514350" indent="-514350">
              <a:buFont typeface="+mj-lt"/>
              <a:buAutoNum type="arabicPeriod"/>
            </a:pPr>
            <a:endParaRPr lang="en-AU" dirty="0"/>
          </a:p>
          <a:p>
            <a:pPr marL="0" indent="0">
              <a:buNone/>
            </a:pPr>
            <a:r>
              <a:rPr lang="en-AU" dirty="0"/>
              <a:t>Computationally expensive and tends to overfit heavily, so we’ll ignore. </a:t>
            </a:r>
          </a:p>
        </p:txBody>
      </p:sp>
      <p:pic>
        <p:nvPicPr>
          <p:cNvPr id="24578" name="Picture 2">
            <a:extLst>
              <a:ext uri="{FF2B5EF4-FFF2-40B4-BE49-F238E27FC236}">
                <a16:creationId xmlns:a16="http://schemas.microsoft.com/office/drawing/2014/main" id="{FCA69DF6-4BE4-1B4E-97DE-DB918AC59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478" y="3074378"/>
            <a:ext cx="6612834" cy="185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3002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Embedded</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Use a model with inherent feature selection!</a:t>
            </a:r>
          </a:p>
          <a:p>
            <a:pPr marL="0" indent="0">
              <a:buNone/>
            </a:pPr>
            <a:endParaRPr lang="en-AU" dirty="0"/>
          </a:p>
          <a:p>
            <a:pPr marL="0" indent="0">
              <a:buNone/>
            </a:pPr>
            <a:r>
              <a:rPr lang="en-AU" dirty="0"/>
              <a:t>Lasso (l1 penalized) regression is an example of this. </a:t>
            </a:r>
          </a:p>
          <a:p>
            <a:r>
              <a:rPr lang="en-AU" dirty="0"/>
              <a:t> Here, we control the level of feature selection by adjusting the weighting of the penalisation (alpha parameter)</a:t>
            </a:r>
          </a:p>
          <a:p>
            <a:pPr marL="0" indent="0">
              <a:buNone/>
            </a:pPr>
            <a:r>
              <a:rPr lang="en-AU" dirty="0"/>
              <a:t>	</a:t>
            </a:r>
          </a:p>
        </p:txBody>
      </p:sp>
    </p:spTree>
    <p:extLst>
      <p:ext uri="{BB962C8B-B14F-4D97-AF65-F5344CB8AC3E}">
        <p14:creationId xmlns:p14="http://schemas.microsoft.com/office/powerpoint/2010/main" val="279555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to set alpha?</a:t>
            </a:r>
          </a:p>
        </p:txBody>
      </p:sp>
      <p:sp>
        <p:nvSpPr>
          <p:cNvPr id="3" name="Content Placeholder 2">
            <a:extLst>
              <a:ext uri="{FF2B5EF4-FFF2-40B4-BE49-F238E27FC236}">
                <a16:creationId xmlns:a16="http://schemas.microsoft.com/office/drawing/2014/main" id="{80188620-B6C0-554D-A8F2-D335FD319E7B}"/>
              </a:ext>
            </a:extLst>
          </p:cNvPr>
          <p:cNvSpPr>
            <a:spLocks noGrp="1"/>
          </p:cNvSpPr>
          <p:nvPr>
            <p:ph idx="1"/>
          </p:nvPr>
        </p:nvSpPr>
        <p:spPr>
          <a:xfrm>
            <a:off x="861391" y="1690688"/>
            <a:ext cx="3511826" cy="4351338"/>
          </a:xfrm>
        </p:spPr>
        <p:txBody>
          <a:bodyPr/>
          <a:lstStyle/>
          <a:p>
            <a:r>
              <a:rPr lang="en-AU" dirty="0"/>
              <a:t>Very similar to feature selection</a:t>
            </a:r>
          </a:p>
        </p:txBody>
      </p:sp>
      <p:pic>
        <p:nvPicPr>
          <p:cNvPr id="30722" name="Picture 2">
            <a:extLst>
              <a:ext uri="{FF2B5EF4-FFF2-40B4-BE49-F238E27FC236}">
                <a16:creationId xmlns:a16="http://schemas.microsoft.com/office/drawing/2014/main" id="{43D2449E-99D1-2840-B8EC-9096534A6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77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A10A-1193-1D45-AC1A-719EC46A8427}"/>
              </a:ext>
            </a:extLst>
          </p:cNvPr>
          <p:cNvSpPr>
            <a:spLocks noGrp="1"/>
          </p:cNvSpPr>
          <p:nvPr>
            <p:ph type="title"/>
          </p:nvPr>
        </p:nvSpPr>
        <p:spPr/>
        <p:txBody>
          <a:bodyPr/>
          <a:lstStyle/>
          <a:p>
            <a:r>
              <a:rPr lang="en-AU" dirty="0"/>
              <a:t>Model selection	</a:t>
            </a:r>
          </a:p>
        </p:txBody>
      </p:sp>
      <p:sp>
        <p:nvSpPr>
          <p:cNvPr id="3" name="Content Placeholder 2">
            <a:extLst>
              <a:ext uri="{FF2B5EF4-FFF2-40B4-BE49-F238E27FC236}">
                <a16:creationId xmlns:a16="http://schemas.microsoft.com/office/drawing/2014/main" id="{1625B657-913D-E746-BF8A-793F9371C6FF}"/>
              </a:ext>
            </a:extLst>
          </p:cNvPr>
          <p:cNvSpPr>
            <a:spLocks noGrp="1"/>
          </p:cNvSpPr>
          <p:nvPr>
            <p:ph idx="1"/>
          </p:nvPr>
        </p:nvSpPr>
        <p:spPr/>
        <p:txBody>
          <a:bodyPr/>
          <a:lstStyle/>
          <a:p>
            <a:r>
              <a:rPr lang="en-AU" dirty="0"/>
              <a:t>Choosing how many features or the regularisation hyperparameter are </a:t>
            </a:r>
            <a:r>
              <a:rPr lang="en-AU" b="1" dirty="0"/>
              <a:t>model selection </a:t>
            </a:r>
            <a:r>
              <a:rPr lang="en-AU" dirty="0"/>
              <a:t>problems</a:t>
            </a:r>
          </a:p>
          <a:p>
            <a:pPr lvl="1"/>
            <a:r>
              <a:rPr lang="en-AU" dirty="0"/>
              <a:t>Given a set of possible models (with different features, or different hyperparameters) which do we choose?</a:t>
            </a:r>
          </a:p>
          <a:p>
            <a:pPr lvl="1"/>
            <a:endParaRPr lang="en-AU" dirty="0"/>
          </a:p>
        </p:txBody>
      </p:sp>
    </p:spTree>
    <p:extLst>
      <p:ext uri="{BB962C8B-B14F-4D97-AF65-F5344CB8AC3E}">
        <p14:creationId xmlns:p14="http://schemas.microsoft.com/office/powerpoint/2010/main" val="17620747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Evaluate impact of feature selection when conducted naively</a:t>
            </a:r>
          </a:p>
          <a:p>
            <a:endParaRPr lang="en-AU" dirty="0"/>
          </a:p>
          <a:p>
            <a:r>
              <a:rPr lang="en-AU" dirty="0"/>
              <a:t>Conduct feature selection via nested cross-validation</a:t>
            </a:r>
          </a:p>
          <a:p>
            <a:endParaRPr lang="en-AU" dirty="0"/>
          </a:p>
          <a:p>
            <a:r>
              <a:rPr lang="en-AU"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446" y="1580924"/>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409" y="4406087"/>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a:xfrm>
            <a:off x="494598" y="255361"/>
            <a:ext cx="12442926" cy="1325563"/>
          </a:xfrm>
        </p:spPr>
        <p:txBody>
          <a:bodyPr/>
          <a:lstStyle/>
          <a:p>
            <a:r>
              <a:rPr lang="en-AU" dirty="0"/>
              <a:t>Examples of machine learning </a:t>
            </a:r>
            <a:r>
              <a:rPr lang="en-AU" i="1" dirty="0"/>
              <a:t>in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838200" y="1825625"/>
            <a:ext cx="5834449" cy="4351338"/>
          </a:xfrm>
        </p:spPr>
        <p:txBody>
          <a:bodyPr/>
          <a:lstStyle/>
          <a:p>
            <a:r>
              <a:rPr lang="en-AU" dirty="0"/>
              <a:t>Predicting transcription factor binding locations</a:t>
            </a:r>
            <a:br>
              <a:rPr lang="en-AU" dirty="0"/>
            </a:br>
            <a:endParaRPr lang="en-AU" dirty="0"/>
          </a:p>
          <a:p>
            <a:r>
              <a:rPr lang="en-AU" dirty="0"/>
              <a:t>Protein structure prediction (e.g. </a:t>
            </a:r>
            <a:r>
              <a:rPr lang="en-AU" dirty="0" err="1"/>
              <a:t>AlphaFold</a:t>
            </a:r>
            <a:r>
              <a:rPr lang="en-AU" dirty="0"/>
              <a:t>)</a:t>
            </a:r>
          </a:p>
          <a:p>
            <a:endParaRPr lang="en-AU" dirty="0"/>
          </a:p>
          <a:p>
            <a:r>
              <a:rPr lang="en-AU" dirty="0"/>
              <a:t>Predicting cancer subtypes from gene or mutation signatures</a:t>
            </a:r>
          </a:p>
          <a:p>
            <a:endParaRPr lang="en-AU" dirty="0"/>
          </a:p>
        </p:txBody>
      </p:sp>
    </p:spTree>
    <p:extLst>
      <p:ext uri="{BB962C8B-B14F-4D97-AF65-F5344CB8AC3E}">
        <p14:creationId xmlns:p14="http://schemas.microsoft.com/office/powerpoint/2010/main" val="1518855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Final comments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Beyond evaluation frameworks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dirty="0"/>
              <a:t>Noise in labels</a:t>
            </a:r>
          </a:p>
          <a:p>
            <a:r>
              <a:rPr lang="en-AU" dirty="0"/>
              <a:t>Noise in measurements</a:t>
            </a:r>
          </a:p>
          <a:p>
            <a:r>
              <a:rPr lang="en-AU" dirty="0"/>
              <a:t>Batch effect and changes over time</a:t>
            </a:r>
          </a:p>
          <a:p>
            <a:r>
              <a:rPr lang="en-AU" dirty="0"/>
              <a:t>Sample size</a:t>
            </a:r>
          </a:p>
        </p:txBody>
      </p:sp>
    </p:spTree>
    <p:extLst>
      <p:ext uri="{BB962C8B-B14F-4D97-AF65-F5344CB8AC3E}">
        <p14:creationId xmlns:p14="http://schemas.microsoft.com/office/powerpoint/2010/main" val="2711314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dirty="0"/>
              <a:t>Algorithms that take data and </a:t>
            </a:r>
            <a:r>
              <a:rPr lang="en-AU" b="1" dirty="0"/>
              <a:t>learn </a:t>
            </a:r>
            <a:r>
              <a:rPr lang="en-AU"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dirty="0"/>
              <a:t>ML associated with more measurements, possibly making fewer assumptions about data and view towards predicting something about the data</a:t>
            </a:r>
          </a:p>
          <a:p>
            <a:pPr lvl="2"/>
            <a:r>
              <a:rPr lang="en-AU" dirty="0"/>
              <a:t>Key problem is prediction</a:t>
            </a:r>
          </a:p>
          <a:p>
            <a:pPr lvl="2"/>
            <a:endParaRPr lang="en-AU" dirty="0"/>
          </a:p>
          <a:p>
            <a:pPr lvl="1"/>
            <a:r>
              <a:rPr lang="en-AU"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endParaRPr lang="en-AU" dirty="0"/>
          </a:p>
          <a:p>
            <a:pPr lvl="1"/>
            <a:r>
              <a:rPr lang="en-AU" dirty="0"/>
              <a:t>Highly recommend </a:t>
            </a:r>
            <a:r>
              <a:rPr lang="en-AU" dirty="0">
                <a:hlinkClick r:id="rId3"/>
              </a:rPr>
              <a:t>Breiman (2001) “Statistical Modeling: The Two Cultures” </a:t>
            </a:r>
            <a:r>
              <a:rPr lang="en-AU"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7538</TotalTime>
  <Words>2644</Words>
  <Application>Microsoft Macintosh PowerPoint</Application>
  <PresentationFormat>Widescreen</PresentationFormat>
  <Paragraphs>457</Paragraphs>
  <Slides>63</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Courier New</vt:lpstr>
      <vt:lpstr>Office Theme</vt:lpstr>
      <vt:lpstr>Introduction</vt:lpstr>
      <vt:lpstr>Aim of today’s workshop </vt:lpstr>
      <vt:lpstr>Scenario:</vt:lpstr>
      <vt:lpstr>How to use data to inform decision making?</vt:lpstr>
      <vt:lpstr>Examples of machine learning in daily life</vt:lpstr>
      <vt:lpstr>Examples of machine learning in bioinformatics</vt:lpstr>
      <vt:lpstr>What is machine learning? Is it just programming?</vt:lpstr>
      <vt:lpstr>Is it just statistics?</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vt:lpstr>
      <vt:lpstr>Receiver operating characteristic curve (ROC)  and area under curves (AUC)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Evaluation frameworks &amp; pitfalls</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Interactive Session 2</vt:lpstr>
      <vt:lpstr>Interactive session 2</vt:lpstr>
      <vt:lpstr>Return from interactive session 2</vt:lpstr>
      <vt:lpstr>Session 3: feature selection and hyperparameter tuning</vt:lpstr>
      <vt:lpstr>Irrelevant features</vt:lpstr>
      <vt:lpstr>Feature selection</vt:lpstr>
      <vt:lpstr>Feature selection methods - Filter</vt:lpstr>
      <vt:lpstr>How do we choose how many top features?</vt:lpstr>
      <vt:lpstr>Pitfall – selecting features before cross-validation!</vt:lpstr>
      <vt:lpstr>Feature selection methods - Wrapper</vt:lpstr>
      <vt:lpstr>Feature selection methods - Embedded</vt:lpstr>
      <vt:lpstr>How do we choose how to set alpha?</vt:lpstr>
      <vt:lpstr>Model selection </vt:lpstr>
      <vt:lpstr>Session conclusions</vt:lpstr>
      <vt:lpstr>Interactive Session 3</vt:lpstr>
      <vt:lpstr>Interactive session 3</vt:lpstr>
      <vt:lpstr>Return from interactive session 3</vt:lpstr>
      <vt:lpstr>Final comments</vt:lpstr>
      <vt:lpstr>Beyond evaluation frameworks</vt:lpstr>
      <vt:lpstr>ML in practice – SepsisWatch</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Benjamin Goudey</dc:creator>
  <cp:lastModifiedBy>Benjamin Goudey</cp:lastModifiedBy>
  <cp:revision>8</cp:revision>
  <dcterms:created xsi:type="dcterms:W3CDTF">2021-11-24T22:36:04Z</dcterms:created>
  <dcterms:modified xsi:type="dcterms:W3CDTF">2022-11-13T23:20:41Z</dcterms:modified>
</cp:coreProperties>
</file>